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6" r:id="rId2"/>
    <p:sldId id="311" r:id="rId3"/>
    <p:sldId id="274" r:id="rId4"/>
    <p:sldId id="312" r:id="rId5"/>
    <p:sldId id="314" r:id="rId6"/>
    <p:sldId id="313" r:id="rId7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4110">
          <p15:clr>
            <a:srgbClr val="A4A3A4"/>
          </p15:clr>
        </p15:guide>
        <p15:guide id="4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  <p15:guide id="4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822"/>
    <a:srgbClr val="00441A"/>
    <a:srgbClr val="0468D8"/>
    <a:srgbClr val="3204A4"/>
    <a:srgbClr val="01702C"/>
    <a:srgbClr val="FFEA21"/>
    <a:srgbClr val="FFED3F"/>
    <a:srgbClr val="FFF69E"/>
    <a:srgbClr val="704E1C"/>
    <a:srgbClr val="0037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1" autoAdjust="0"/>
    <p:restoredTop sz="94717" autoAdjust="0"/>
  </p:normalViewPr>
  <p:slideViewPr>
    <p:cSldViewPr>
      <p:cViewPr>
        <p:scale>
          <a:sx n="90" d="100"/>
          <a:sy n="90" d="100"/>
        </p:scale>
        <p:origin x="-924" y="-72"/>
      </p:cViewPr>
      <p:guideLst>
        <p:guide orient="horz" pos="2160"/>
        <p:guide orient="horz" pos="4110"/>
        <p:guide pos="2880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orient="horz" pos="3127"/>
        <p:guide pos="216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93A8E-A5A8-4D36-9369-D4CF42048C65}" type="datetimeFigureOut">
              <a:rPr lang="pt-BR" smtClean="0"/>
              <a:pPr/>
              <a:t>17/7/2015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BBB3E-7DD4-4AFE-956E-5CA3FF456AC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0766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275" cy="4983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06C98-4098-473B-ADAA-AF78FD0DAC11}" type="datetimeFigureOut">
              <a:rPr lang="pt-BR" smtClean="0"/>
              <a:t>17/7/2015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0383" y="4776856"/>
            <a:ext cx="5436909" cy="390895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273"/>
            <a:ext cx="2946275" cy="4983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DF67B-940D-4F50-A260-A415802DDC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2075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amare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 userDrawn="1"/>
        </p:nvSpPr>
        <p:spPr>
          <a:xfrm>
            <a:off x="7020272" y="5949280"/>
            <a:ext cx="187220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6021288"/>
            <a:ext cx="1610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ítulo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1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Subtítulo</a:t>
            </a:r>
            <a:endParaRPr lang="pt-BR" dirty="0"/>
          </a:p>
        </p:txBody>
      </p:sp>
      <p:sp>
        <p:nvSpPr>
          <p:cNvPr id="12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383C0813-B06C-4BB0-A76E-286B1ED9E806}" type="datetimeFigureOut">
              <a:rPr lang="pt-BR" smtClean="0"/>
              <a:pPr/>
              <a:t>17/7/2015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e conteúdo_ve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gradFill>
            <a:gsLst>
              <a:gs pos="0">
                <a:srgbClr val="01702C"/>
              </a:gs>
              <a:gs pos="100000">
                <a:srgbClr val="005621"/>
              </a:gs>
              <a:gs pos="100000">
                <a:srgbClr val="FBAF3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706090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7571184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t-BR" dirty="0" smtClean="0"/>
              <a:t>Fonte:</a:t>
            </a:r>
            <a:endParaRPr lang="pt-BR" dirty="0"/>
          </a:p>
        </p:txBody>
      </p:sp>
      <p:sp>
        <p:nvSpPr>
          <p:cNvPr id="13" name="Subtítulo 2"/>
          <p:cNvSpPr>
            <a:spLocks noGrp="1"/>
          </p:cNvSpPr>
          <p:nvPr>
            <p:ph type="subTitle" idx="13" hasCustomPrompt="1"/>
          </p:nvPr>
        </p:nvSpPr>
        <p:spPr>
          <a:xfrm>
            <a:off x="467544" y="980728"/>
            <a:ext cx="8208912" cy="432048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Subtítulo</a:t>
            </a:r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conteúdo_ve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gradFill>
            <a:gsLst>
              <a:gs pos="0">
                <a:srgbClr val="43A771"/>
              </a:gs>
              <a:gs pos="100000">
                <a:srgbClr val="468966"/>
              </a:gs>
              <a:gs pos="100000">
                <a:srgbClr val="FBAF3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706090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7571184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t-BR" dirty="0" smtClean="0"/>
              <a:t>Fonte:</a:t>
            </a:r>
            <a:endParaRPr lang="pt-BR" dirty="0"/>
          </a:p>
        </p:txBody>
      </p:sp>
      <p:sp>
        <p:nvSpPr>
          <p:cNvPr id="13" name="Subtítulo 2"/>
          <p:cNvSpPr>
            <a:spLocks noGrp="1"/>
          </p:cNvSpPr>
          <p:nvPr>
            <p:ph type="subTitle" idx="13" hasCustomPrompt="1"/>
          </p:nvPr>
        </p:nvSpPr>
        <p:spPr>
          <a:xfrm>
            <a:off x="467544" y="980728"/>
            <a:ext cx="8208912" cy="432048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Subtítulo</a:t>
            </a:r>
            <a:endParaRPr lang="pt-B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ção"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bg1">
                <a:lumMod val="75000"/>
              </a:schemeClr>
            </a:gs>
            <a:gs pos="100000">
              <a:schemeClr val="bg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67544" y="4406900"/>
            <a:ext cx="802716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83C0813-B06C-4BB0-A76E-286B1ED9E806}" type="datetimeFigureOut">
              <a:rPr lang="pt-BR" smtClean="0"/>
              <a:pPr/>
              <a:t>17/7/2015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capa_ver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Subtítulo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383C0813-B06C-4BB0-A76E-286B1ED9E806}" type="datetimeFigureOut">
              <a:rPr lang="pt-BR" smtClean="0"/>
              <a:pPr/>
              <a:t>17/7/2015</a:t>
            </a:fld>
            <a:endParaRPr lang="pt-BR" dirty="0"/>
          </a:p>
        </p:txBody>
      </p:sp>
      <p:sp>
        <p:nvSpPr>
          <p:cNvPr id="5" name="Retângulo 4"/>
          <p:cNvSpPr/>
          <p:nvPr userDrawn="1"/>
        </p:nvSpPr>
        <p:spPr>
          <a:xfrm>
            <a:off x="7020272" y="5949280"/>
            <a:ext cx="187220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6021288"/>
            <a:ext cx="1610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apa_azul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 userDrawn="1"/>
        </p:nvSpPr>
        <p:spPr>
          <a:xfrm>
            <a:off x="7092280" y="6021288"/>
            <a:ext cx="1728192" cy="57606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6001786"/>
            <a:ext cx="1584176" cy="49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ítulo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0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Subtítulo</a:t>
            </a:r>
            <a:endParaRPr lang="pt-BR" dirty="0"/>
          </a:p>
        </p:txBody>
      </p:sp>
      <p:sp>
        <p:nvSpPr>
          <p:cNvPr id="11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383C0813-B06C-4BB0-A76E-286B1ED9E806}" type="datetimeFigureOut">
              <a:rPr lang="pt-BR" smtClean="0"/>
              <a:pPr/>
              <a:t>17/7/2015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capa_bandeir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Subtítulo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383C0813-B06C-4BB0-A76E-286B1ED9E806}" type="datetimeFigureOut">
              <a:rPr lang="pt-BR" smtClean="0"/>
              <a:pPr/>
              <a:t>17/7/2015</a:t>
            </a:fld>
            <a:endParaRPr lang="pt-BR" dirty="0"/>
          </a:p>
        </p:txBody>
      </p:sp>
      <p:sp>
        <p:nvSpPr>
          <p:cNvPr id="5" name="Retângulo 4"/>
          <p:cNvSpPr/>
          <p:nvPr userDrawn="1"/>
        </p:nvSpPr>
        <p:spPr>
          <a:xfrm>
            <a:off x="7020272" y="5949280"/>
            <a:ext cx="187220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6021288"/>
            <a:ext cx="1610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capa_bandeir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Subtítulo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383C0813-B06C-4BB0-A76E-286B1ED9E806}" type="datetimeFigureOut">
              <a:rPr lang="pt-BR" smtClean="0"/>
              <a:pPr/>
              <a:t>17/7/2015</a:t>
            </a:fld>
            <a:endParaRPr lang="pt-BR" dirty="0"/>
          </a:p>
        </p:txBody>
      </p:sp>
      <p:sp>
        <p:nvSpPr>
          <p:cNvPr id="5" name="Retângulo 4"/>
          <p:cNvSpPr/>
          <p:nvPr userDrawn="1"/>
        </p:nvSpPr>
        <p:spPr>
          <a:xfrm>
            <a:off x="7020272" y="5949280"/>
            <a:ext cx="187220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6021288"/>
            <a:ext cx="1610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capa_bandeir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Subtítulo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fld id="{383C0813-B06C-4BB0-A76E-286B1ED9E806}" type="datetimeFigureOut">
              <a:rPr lang="pt-BR" smtClean="0"/>
              <a:pPr/>
              <a:t>17/7/2015</a:t>
            </a:fld>
            <a:endParaRPr lang="pt-BR" dirty="0"/>
          </a:p>
        </p:txBody>
      </p:sp>
      <p:sp>
        <p:nvSpPr>
          <p:cNvPr id="5" name="Retângulo 4"/>
          <p:cNvSpPr/>
          <p:nvPr userDrawn="1"/>
        </p:nvSpPr>
        <p:spPr>
          <a:xfrm>
            <a:off x="7020272" y="5949280"/>
            <a:ext cx="187220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6021288"/>
            <a:ext cx="16107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_amare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gradFill>
            <a:gsLst>
              <a:gs pos="0">
                <a:srgbClr val="FEC739"/>
              </a:gs>
              <a:gs pos="100000">
                <a:srgbClr val="FBAF3F"/>
              </a:gs>
              <a:gs pos="100000">
                <a:srgbClr val="FBAF3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706090"/>
          </a:xfrm>
        </p:spPr>
        <p:txBody>
          <a:bodyPr/>
          <a:lstStyle>
            <a:lvl1pPr algn="l">
              <a:defRPr b="1"/>
            </a:lvl1pPr>
          </a:lstStyle>
          <a:p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7571184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t-BR" dirty="0" smtClean="0"/>
              <a:t>Fonte:</a:t>
            </a:r>
            <a:endParaRPr lang="pt-BR" dirty="0"/>
          </a:p>
        </p:txBody>
      </p:sp>
      <p:sp>
        <p:nvSpPr>
          <p:cNvPr id="13" name="Subtítulo 2"/>
          <p:cNvSpPr>
            <a:spLocks noGrp="1"/>
          </p:cNvSpPr>
          <p:nvPr>
            <p:ph type="subTitle" idx="13" hasCustomPrompt="1"/>
          </p:nvPr>
        </p:nvSpPr>
        <p:spPr>
          <a:xfrm>
            <a:off x="467544" y="980728"/>
            <a:ext cx="8208912" cy="432048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Subtítulo</a:t>
            </a:r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conteúdo_az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gradFill>
            <a:gsLst>
              <a:gs pos="0">
                <a:srgbClr val="0C3761"/>
              </a:gs>
              <a:gs pos="100000">
                <a:srgbClr val="07203F"/>
              </a:gs>
              <a:gs pos="100000">
                <a:srgbClr val="FBAF3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706090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7571184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t-BR" dirty="0" smtClean="0"/>
              <a:t>Fonte:</a:t>
            </a:r>
            <a:endParaRPr lang="pt-BR" dirty="0"/>
          </a:p>
        </p:txBody>
      </p:sp>
      <p:sp>
        <p:nvSpPr>
          <p:cNvPr id="13" name="Subtítulo 2"/>
          <p:cNvSpPr>
            <a:spLocks noGrp="1"/>
          </p:cNvSpPr>
          <p:nvPr>
            <p:ph type="subTitle" idx="13" hasCustomPrompt="1"/>
          </p:nvPr>
        </p:nvSpPr>
        <p:spPr>
          <a:xfrm>
            <a:off x="467544" y="980728"/>
            <a:ext cx="8208912" cy="432048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Subtítulo</a:t>
            </a:r>
            <a:endParaRPr lang="pt-B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conteúdo_az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gradFill>
            <a:gsLst>
              <a:gs pos="0">
                <a:srgbClr val="0468D8"/>
              </a:gs>
              <a:gs pos="100000">
                <a:srgbClr val="044191"/>
              </a:gs>
              <a:gs pos="100000">
                <a:srgbClr val="FBAF3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706090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7571184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t-BR" dirty="0" smtClean="0"/>
              <a:t>Fonte:</a:t>
            </a:r>
            <a:endParaRPr lang="pt-BR" dirty="0"/>
          </a:p>
        </p:txBody>
      </p:sp>
      <p:sp>
        <p:nvSpPr>
          <p:cNvPr id="13" name="Subtítulo 2"/>
          <p:cNvSpPr>
            <a:spLocks noGrp="1"/>
          </p:cNvSpPr>
          <p:nvPr>
            <p:ph type="subTitle" idx="13" hasCustomPrompt="1"/>
          </p:nvPr>
        </p:nvSpPr>
        <p:spPr>
          <a:xfrm>
            <a:off x="467544" y="980728"/>
            <a:ext cx="8208912" cy="432048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Subtítulo</a:t>
            </a:r>
            <a:endParaRPr lang="pt-B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C0813-B06C-4BB0-A76E-286B1ED9E806}" type="datetimeFigureOut">
              <a:rPr lang="pt-BR" smtClean="0"/>
              <a:pPr/>
              <a:t>17/7/2015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BA7D7-0ECD-48F9-B3D5-ACB05BD10D9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4" r:id="rId4"/>
    <p:sldLayoutId id="2147483665" r:id="rId5"/>
    <p:sldLayoutId id="2147483666" r:id="rId6"/>
    <p:sldLayoutId id="2147483650" r:id="rId7"/>
    <p:sldLayoutId id="2147483662" r:id="rId8"/>
    <p:sldLayoutId id="2147483667" r:id="rId9"/>
    <p:sldLayoutId id="2147483668" r:id="rId10"/>
    <p:sldLayoutId id="2147483663" r:id="rId11"/>
    <p:sldLayoutId id="214748365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467544" y="260649"/>
            <a:ext cx="8094712" cy="1368151"/>
          </a:xfrm>
        </p:spPr>
        <p:txBody>
          <a:bodyPr>
            <a:noAutofit/>
          </a:bodyPr>
          <a:lstStyle/>
          <a:p>
            <a:r>
              <a:rPr lang="pt-BR" sz="3200" b="0" dirty="0"/>
              <a:t>218ª Reunião Ordinária do </a:t>
            </a:r>
            <a:r>
              <a:rPr lang="pt-BR" sz="3200" b="0" dirty="0" smtClean="0"/>
              <a:t/>
            </a:r>
            <a:br>
              <a:rPr lang="pt-BR" sz="3200" b="0" dirty="0" smtClean="0"/>
            </a:br>
            <a:r>
              <a:rPr lang="pt-BR" sz="3200" b="0" dirty="0" smtClean="0"/>
              <a:t>Conselho </a:t>
            </a:r>
            <a:r>
              <a:rPr lang="pt-BR" sz="3200" b="0" dirty="0"/>
              <a:t>Nacional de Previdência Social – CNPS </a:t>
            </a: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467544" y="2019807"/>
            <a:ext cx="8094712" cy="2561321"/>
          </a:xfrm>
        </p:spPr>
        <p:txBody>
          <a:bodyPr>
            <a:normAutofit/>
          </a:bodyPr>
          <a:lstStyle/>
          <a:p>
            <a:r>
              <a:rPr lang="pt-B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Medida Provisória – MP nº 681, de 10 de julho de 2015</a:t>
            </a:r>
          </a:p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Dispõe sobre </a:t>
            </a:r>
            <a:r>
              <a:rPr lang="pt-B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desconto em folha de valores destinados ao pagamento de cartão de 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crédito</a:t>
            </a:r>
            <a:endParaRPr lang="pt-BR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3786324" y="5290187"/>
            <a:ext cx="148790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pt-BR" dirty="0" smtClean="0">
              <a:solidFill>
                <a:schemeClr val="bg1"/>
              </a:solidFill>
            </a:endParaRPr>
          </a:p>
          <a:p>
            <a:pPr algn="ctr"/>
            <a:r>
              <a:rPr lang="pt-BR" dirty="0" smtClean="0">
                <a:solidFill>
                  <a:schemeClr val="bg1"/>
                </a:solidFill>
              </a:rPr>
              <a:t>Brasília/DF</a:t>
            </a:r>
          </a:p>
          <a:p>
            <a:pPr algn="ctr"/>
            <a:r>
              <a:rPr lang="pt-BR" dirty="0" smtClean="0">
                <a:solidFill>
                  <a:schemeClr val="bg1"/>
                </a:solidFill>
              </a:rPr>
              <a:t>Julho de </a:t>
            </a:r>
            <a:r>
              <a:rPr lang="pt-BR" dirty="0">
                <a:solidFill>
                  <a:schemeClr val="bg1"/>
                </a:solidFill>
              </a:rPr>
              <a:t>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107504" y="1646378"/>
            <a:ext cx="8928992" cy="4662942"/>
          </a:xfrm>
          <a:prstGeom prst="rect">
            <a:avLst/>
          </a:prstGeom>
          <a:solidFill>
            <a:schemeClr val="bg1"/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66382" cy="1008112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005822"/>
                </a:solidFill>
              </a:rPr>
              <a:t>Contexto legal</a:t>
            </a:r>
            <a:endParaRPr lang="pt-BR" dirty="0">
              <a:solidFill>
                <a:srgbClr val="005822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2816"/>
            <a:ext cx="8366382" cy="4353347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pt-BR" b="1" dirty="0"/>
              <a:t>Lei nº 10.820, de </a:t>
            </a:r>
            <a:r>
              <a:rPr lang="pt-BR" b="1" dirty="0" smtClean="0"/>
              <a:t>17 de dezembro de 2003</a:t>
            </a:r>
            <a:r>
              <a:rPr lang="pt-BR" dirty="0" smtClean="0"/>
              <a:t>, dispõe </a:t>
            </a:r>
            <a:r>
              <a:rPr lang="pt-BR" dirty="0"/>
              <a:t>sobre a autorização para desconto de prestações em folha de </a:t>
            </a:r>
            <a:r>
              <a:rPr lang="pt-BR" dirty="0" smtClean="0"/>
              <a:t>pagamento: </a:t>
            </a:r>
            <a:endParaRPr lang="pt-BR" b="1" dirty="0" smtClean="0"/>
          </a:p>
          <a:p>
            <a:pPr marL="857250" lvl="1" indent="-457200" algn="just">
              <a:buFont typeface="Arial" panose="020B0604020202020204" pitchFamily="34" charset="0"/>
              <a:buChar char="•"/>
            </a:pPr>
            <a:r>
              <a:rPr lang="pt-BR" b="1" dirty="0" smtClean="0"/>
              <a:t>Art. 1º: </a:t>
            </a:r>
            <a:r>
              <a:rPr lang="pt-BR" dirty="0"/>
              <a:t>empregados regidos </a:t>
            </a:r>
            <a:r>
              <a:rPr lang="pt-BR" dirty="0" smtClean="0"/>
              <a:t>pela CLT; </a:t>
            </a:r>
          </a:p>
          <a:p>
            <a:pPr marL="857250" lvl="1" indent="-457200" algn="just">
              <a:buFont typeface="Arial" panose="020B0604020202020204" pitchFamily="34" charset="0"/>
              <a:buChar char="•"/>
            </a:pPr>
            <a:r>
              <a:rPr lang="pt-BR" b="1" dirty="0" smtClean="0"/>
              <a:t>Art. 6º: </a:t>
            </a:r>
            <a:r>
              <a:rPr lang="pt-BR" dirty="0" smtClean="0"/>
              <a:t>aposentados e pensionistas do RGPS. </a:t>
            </a:r>
          </a:p>
          <a:p>
            <a:pPr marL="400050" lvl="1" indent="0" algn="just">
              <a:buNone/>
            </a:pPr>
            <a:endParaRPr lang="pt-BR" dirty="0" smtClean="0"/>
          </a:p>
          <a:p>
            <a:pPr marL="0" indent="0" algn="just">
              <a:buNone/>
            </a:pPr>
            <a:r>
              <a:rPr lang="pt-BR" b="1" dirty="0" smtClean="0"/>
              <a:t>Lei nº 8.112, de 11 de dezembro de 1990, </a:t>
            </a:r>
            <a:r>
              <a:rPr lang="pt-BR" dirty="0" smtClean="0"/>
              <a:t>dispõe sobre o regime jurídico dos servidores públicos civis da União, das suas autarquias e fundações públicas: </a:t>
            </a:r>
            <a:endParaRPr lang="pt-BR" b="1" dirty="0" smtClean="0"/>
          </a:p>
          <a:p>
            <a:pPr marL="857250" lvl="1" indent="-457200" algn="just">
              <a:buFont typeface="Arial" panose="020B0604020202020204" pitchFamily="34" charset="0"/>
              <a:buChar char="•"/>
            </a:pPr>
            <a:r>
              <a:rPr lang="pt-BR" b="1" dirty="0" smtClean="0"/>
              <a:t>Art. 45: </a:t>
            </a:r>
            <a:r>
              <a:rPr lang="pt-BR" dirty="0" smtClean="0"/>
              <a:t>autorização pelo servidor da consignação </a:t>
            </a:r>
            <a:r>
              <a:rPr lang="pt-BR" dirty="0"/>
              <a:t>em folha de pagamento em favor de </a:t>
            </a:r>
            <a:r>
              <a:rPr lang="pt-BR" dirty="0" smtClean="0"/>
              <a:t>terceiros. </a:t>
            </a:r>
          </a:p>
          <a:p>
            <a:pPr marL="0" indent="0" algn="just">
              <a:buNone/>
            </a:pPr>
            <a:endParaRPr lang="pt-BR" dirty="0"/>
          </a:p>
        </p:txBody>
      </p:sp>
      <p:grpSp>
        <p:nvGrpSpPr>
          <p:cNvPr id="5" name="Grupo 4"/>
          <p:cNvGrpSpPr/>
          <p:nvPr/>
        </p:nvGrpSpPr>
        <p:grpSpPr>
          <a:xfrm>
            <a:off x="0" y="6448438"/>
            <a:ext cx="9144000" cy="409561"/>
            <a:chOff x="0" y="6448438"/>
            <a:chExt cx="9144000" cy="409561"/>
          </a:xfrm>
        </p:grpSpPr>
        <p:sp>
          <p:nvSpPr>
            <p:cNvPr id="6" name="Retângulo 5"/>
            <p:cNvSpPr/>
            <p:nvPr/>
          </p:nvSpPr>
          <p:spPr>
            <a:xfrm>
              <a:off x="0" y="6448438"/>
              <a:ext cx="9144000" cy="409561"/>
            </a:xfrm>
            <a:prstGeom prst="rect">
              <a:avLst/>
            </a:prstGeom>
            <a:solidFill>
              <a:srgbClr val="005822"/>
            </a:solidFill>
            <a:ln>
              <a:solidFill>
                <a:srgbClr val="0058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7" name="Picture 2" descr="C:\Users\janainacms\Desktop\Brasil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4368" y="6491983"/>
              <a:ext cx="939214" cy="315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6326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07504" y="1646378"/>
            <a:ext cx="8928992" cy="4662942"/>
          </a:xfrm>
          <a:prstGeom prst="rect">
            <a:avLst/>
          </a:prstGeom>
          <a:solidFill>
            <a:schemeClr val="bg1"/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66382" cy="108012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005822"/>
                </a:solidFill>
              </a:rPr>
              <a:t>Política do crédito consignado </a:t>
            </a:r>
            <a:endParaRPr lang="pt-BR" dirty="0">
              <a:solidFill>
                <a:srgbClr val="005822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1628800"/>
            <a:ext cx="8428046" cy="46805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dirty="0" smtClean="0"/>
              <a:t>Garantir </a:t>
            </a:r>
            <a:r>
              <a:rPr lang="pt-BR" dirty="0"/>
              <a:t>aos interessados acesso a juros mais razoáveis se comparados aos praticados pelas instituições financeiras de modo geral</a:t>
            </a:r>
            <a:r>
              <a:rPr lang="pt-BR" dirty="0" smtClean="0"/>
              <a:t>.</a:t>
            </a:r>
          </a:p>
          <a:p>
            <a:pPr marL="0" indent="0" algn="just">
              <a:buNone/>
            </a:pPr>
            <a:r>
              <a:rPr lang="pt-BR" b="1" dirty="0" smtClean="0"/>
              <a:t>Resolução </a:t>
            </a:r>
            <a:r>
              <a:rPr lang="pt-BR" b="1" dirty="0"/>
              <a:t>MPS/CNPS</a:t>
            </a:r>
            <a:r>
              <a:rPr lang="pt-BR" b="1" dirty="0" smtClean="0"/>
              <a:t> </a:t>
            </a:r>
            <a:r>
              <a:rPr lang="pt-BR" b="1" dirty="0"/>
              <a:t>n° </a:t>
            </a:r>
            <a:r>
              <a:rPr lang="pt-BR" b="1" dirty="0" smtClean="0"/>
              <a:t>1.320, </a:t>
            </a:r>
            <a:r>
              <a:rPr lang="pt-BR" b="1" dirty="0"/>
              <a:t>de 22 de maio de </a:t>
            </a:r>
            <a:r>
              <a:rPr lang="pt-BR" b="1" dirty="0" smtClean="0"/>
              <a:t>2012</a:t>
            </a:r>
            <a:r>
              <a:rPr lang="pt-BR" dirty="0" smtClean="0"/>
              <a:t>: </a:t>
            </a:r>
          </a:p>
          <a:p>
            <a:pPr marL="857250" lvl="1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fixa </a:t>
            </a:r>
            <a:r>
              <a:rPr lang="pt-BR" dirty="0"/>
              <a:t>em 2,14</a:t>
            </a:r>
            <a:r>
              <a:rPr lang="pt-BR" dirty="0" smtClean="0"/>
              <a:t>% os juros </a:t>
            </a:r>
            <a:r>
              <a:rPr lang="pt-BR" dirty="0"/>
              <a:t>para empréstimos </a:t>
            </a:r>
            <a:r>
              <a:rPr lang="pt-BR" dirty="0" smtClean="0"/>
              <a:t>consignados em benefícios previdenciários; e</a:t>
            </a:r>
          </a:p>
          <a:p>
            <a:pPr marL="857250" lvl="1" indent="-457200" algn="just">
              <a:buFont typeface="Arial" panose="020B0604020202020204" pitchFamily="34" charset="0"/>
              <a:buChar char="•"/>
            </a:pPr>
            <a:r>
              <a:rPr lang="pt-BR" dirty="0" smtClean="0"/>
              <a:t>para </a:t>
            </a:r>
            <a:r>
              <a:rPr lang="pt-BR" dirty="0"/>
              <a:t>3,06% para operações realizadas por meio de cartão de crédito</a:t>
            </a:r>
            <a:endParaRPr lang="pt-BR" altLang="pt-BR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pt-BR" altLang="pt-BR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pt-BR" dirty="0"/>
          </a:p>
        </p:txBody>
      </p:sp>
      <p:grpSp>
        <p:nvGrpSpPr>
          <p:cNvPr id="4" name="Grupo 3"/>
          <p:cNvGrpSpPr/>
          <p:nvPr/>
        </p:nvGrpSpPr>
        <p:grpSpPr>
          <a:xfrm>
            <a:off x="0" y="6448438"/>
            <a:ext cx="9144000" cy="409561"/>
            <a:chOff x="0" y="6448438"/>
            <a:chExt cx="9144000" cy="409561"/>
          </a:xfrm>
        </p:grpSpPr>
        <p:sp>
          <p:nvSpPr>
            <p:cNvPr id="5" name="Retângulo 4"/>
            <p:cNvSpPr/>
            <p:nvPr/>
          </p:nvSpPr>
          <p:spPr>
            <a:xfrm>
              <a:off x="0" y="6448438"/>
              <a:ext cx="9144000" cy="409561"/>
            </a:xfrm>
            <a:prstGeom prst="rect">
              <a:avLst/>
            </a:prstGeom>
            <a:solidFill>
              <a:srgbClr val="005822"/>
            </a:solidFill>
            <a:ln>
              <a:solidFill>
                <a:srgbClr val="0058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Picture 2" descr="C:\Users\janainacms\Desktop\Brasil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4368" y="6491983"/>
              <a:ext cx="939214" cy="315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5881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07504" y="1646378"/>
            <a:ext cx="8928992" cy="4662942"/>
          </a:xfrm>
          <a:prstGeom prst="rect">
            <a:avLst/>
          </a:prstGeom>
          <a:solidFill>
            <a:schemeClr val="bg1"/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66382" cy="1224136"/>
          </a:xfrm>
        </p:spPr>
        <p:txBody>
          <a:bodyPr>
            <a:noAutofit/>
          </a:bodyPr>
          <a:lstStyle/>
          <a:p>
            <a:r>
              <a:rPr lang="pt-BR" sz="3200" dirty="0">
                <a:solidFill>
                  <a:srgbClr val="005822"/>
                </a:solidFill>
              </a:rPr>
              <a:t>Projeto de Lei de Conversão – PLV nº 2, de 2015 (referente à MP nº 661, de 2014)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1700808"/>
            <a:ext cx="8428046" cy="460851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t-BR" dirty="0" smtClean="0"/>
              <a:t>Proposta aprovada na </a:t>
            </a:r>
            <a:r>
              <a:rPr lang="pt-BR" b="1" dirty="0"/>
              <a:t>Comissão </a:t>
            </a:r>
            <a:r>
              <a:rPr lang="pt-BR" b="1" dirty="0" smtClean="0"/>
              <a:t>Mista</a:t>
            </a:r>
            <a:r>
              <a:rPr lang="pt-BR" dirty="0"/>
              <a:t> </a:t>
            </a:r>
            <a:r>
              <a:rPr lang="pt-BR" dirty="0" smtClean="0"/>
              <a:t>de alteração </a:t>
            </a:r>
            <a:r>
              <a:rPr lang="pt-BR" dirty="0"/>
              <a:t>dos limites de crédito consignado. </a:t>
            </a:r>
          </a:p>
          <a:p>
            <a:pPr lvl="1" indent="-342900" algn="just">
              <a:buFont typeface="Arial" panose="020B0604020202020204" pitchFamily="34" charset="0"/>
              <a:buChar char="•"/>
            </a:pPr>
            <a:r>
              <a:rPr lang="pt-BR" sz="3200" dirty="0" smtClean="0"/>
              <a:t>Elevava </a:t>
            </a:r>
            <a:r>
              <a:rPr lang="pt-BR" sz="3200" dirty="0"/>
              <a:t>em mais </a:t>
            </a:r>
            <a:r>
              <a:rPr lang="pt-BR" sz="3200" b="1" u="sng" dirty="0"/>
              <a:t>10%</a:t>
            </a:r>
            <a:r>
              <a:rPr lang="pt-BR" sz="3200" dirty="0"/>
              <a:t> os limites vigentes destinados à utilização em cartão de crédito, totalizando </a:t>
            </a:r>
            <a:r>
              <a:rPr lang="pt-BR" sz="3200" dirty="0" smtClean="0"/>
              <a:t>limite </a:t>
            </a:r>
            <a:r>
              <a:rPr lang="pt-BR" sz="3200" dirty="0"/>
              <a:t>de 40% de margem consignável; </a:t>
            </a:r>
          </a:p>
          <a:p>
            <a:pPr lvl="1" indent="-342900" algn="just">
              <a:buFont typeface="Arial" panose="020B0604020202020204" pitchFamily="34" charset="0"/>
              <a:buChar char="•"/>
            </a:pPr>
            <a:r>
              <a:rPr lang="pt-BR" sz="3200" b="1" u="sng" dirty="0" smtClean="0"/>
              <a:t>Revogava </a:t>
            </a:r>
            <a:r>
              <a:rPr lang="pt-BR" sz="3200" b="1" u="sng" dirty="0"/>
              <a:t>garantias</a:t>
            </a:r>
            <a:r>
              <a:rPr lang="pt-BR" sz="3200" b="1" dirty="0"/>
              <a:t> </a:t>
            </a:r>
            <a:r>
              <a:rPr lang="pt-BR" sz="3200" dirty="0"/>
              <a:t>para proteção do </a:t>
            </a:r>
            <a:r>
              <a:rPr lang="pt-BR" sz="3200" dirty="0" smtClean="0"/>
              <a:t>consumidor </a:t>
            </a:r>
            <a:r>
              <a:rPr lang="pt-BR" sz="2400" dirty="0" smtClean="0"/>
              <a:t>(§§ </a:t>
            </a:r>
            <a:r>
              <a:rPr lang="pt-BR" sz="2400" dirty="0"/>
              <a:t>3</a:t>
            </a:r>
            <a:r>
              <a:rPr lang="pt-BR" sz="2400" u="sng" baseline="30000" dirty="0"/>
              <a:t>o</a:t>
            </a:r>
            <a:r>
              <a:rPr lang="pt-BR" sz="2400" dirty="0"/>
              <a:t> e 4</a:t>
            </a:r>
            <a:r>
              <a:rPr lang="pt-BR" sz="2400" u="sng" baseline="30000" dirty="0"/>
              <a:t>o</a:t>
            </a:r>
            <a:r>
              <a:rPr lang="pt-BR" sz="2400" dirty="0"/>
              <a:t> do art. 1</a:t>
            </a:r>
            <a:r>
              <a:rPr lang="pt-BR" sz="2400" u="sng" baseline="30000" dirty="0"/>
              <a:t>o</a:t>
            </a:r>
            <a:r>
              <a:rPr lang="pt-BR" sz="2400" dirty="0"/>
              <a:t>, o § 8</a:t>
            </a:r>
            <a:r>
              <a:rPr lang="pt-BR" sz="2400" u="sng" baseline="30000" dirty="0"/>
              <a:t>o</a:t>
            </a:r>
            <a:r>
              <a:rPr lang="pt-BR" sz="2400" dirty="0"/>
              <a:t> do art. </a:t>
            </a:r>
            <a:r>
              <a:rPr lang="pt-BR" sz="2400" dirty="0" smtClean="0"/>
              <a:t>4</a:t>
            </a:r>
            <a:r>
              <a:rPr lang="pt-BR" sz="2400" u="sng" baseline="30000" dirty="0" smtClean="0"/>
              <a:t>o</a:t>
            </a:r>
            <a:r>
              <a:rPr lang="pt-BR" sz="2400" dirty="0" smtClean="0"/>
              <a:t>, e </a:t>
            </a:r>
            <a:r>
              <a:rPr lang="pt-BR" sz="2400" dirty="0"/>
              <a:t>o § 6</a:t>
            </a:r>
            <a:r>
              <a:rPr lang="pt-BR" sz="2400" u="sng" baseline="30000" dirty="0"/>
              <a:t>o</a:t>
            </a:r>
            <a:r>
              <a:rPr lang="pt-BR" sz="2400" dirty="0"/>
              <a:t> do art. 6</a:t>
            </a:r>
            <a:r>
              <a:rPr lang="pt-BR" sz="2400" u="sng" baseline="30000" dirty="0"/>
              <a:t>o</a:t>
            </a:r>
            <a:r>
              <a:rPr lang="pt-BR" sz="2400" dirty="0"/>
              <a:t> da Lei n</a:t>
            </a:r>
            <a:r>
              <a:rPr lang="pt-BR" sz="2400" u="sng" baseline="30000" dirty="0"/>
              <a:t>o</a:t>
            </a:r>
            <a:r>
              <a:rPr lang="pt-BR" sz="2400" dirty="0"/>
              <a:t> 10.820, de 17 de dezembro de </a:t>
            </a:r>
            <a:r>
              <a:rPr lang="pt-BR" sz="2400" dirty="0" smtClean="0"/>
              <a:t>2003)</a:t>
            </a:r>
            <a:endParaRPr lang="pt-BR" sz="2000" dirty="0"/>
          </a:p>
        </p:txBody>
      </p:sp>
      <p:grpSp>
        <p:nvGrpSpPr>
          <p:cNvPr id="4" name="Grupo 3"/>
          <p:cNvGrpSpPr/>
          <p:nvPr/>
        </p:nvGrpSpPr>
        <p:grpSpPr>
          <a:xfrm>
            <a:off x="0" y="6448438"/>
            <a:ext cx="9144000" cy="409561"/>
            <a:chOff x="0" y="6448438"/>
            <a:chExt cx="9144000" cy="409561"/>
          </a:xfrm>
        </p:grpSpPr>
        <p:sp>
          <p:nvSpPr>
            <p:cNvPr id="5" name="Retângulo 4"/>
            <p:cNvSpPr/>
            <p:nvPr/>
          </p:nvSpPr>
          <p:spPr>
            <a:xfrm>
              <a:off x="0" y="6448438"/>
              <a:ext cx="9144000" cy="409561"/>
            </a:xfrm>
            <a:prstGeom prst="rect">
              <a:avLst/>
            </a:prstGeom>
            <a:solidFill>
              <a:srgbClr val="005822"/>
            </a:solidFill>
            <a:ln>
              <a:solidFill>
                <a:srgbClr val="0058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Picture 2" descr="C:\Users\janainacms\Desktop\Brasil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4368" y="6491983"/>
              <a:ext cx="939214" cy="315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7255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07504" y="1646378"/>
            <a:ext cx="8928992" cy="4662942"/>
          </a:xfrm>
          <a:prstGeom prst="rect">
            <a:avLst/>
          </a:prstGeom>
          <a:solidFill>
            <a:schemeClr val="bg1"/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66382" cy="1224136"/>
          </a:xfrm>
        </p:spPr>
        <p:txBody>
          <a:bodyPr>
            <a:noAutofit/>
          </a:bodyPr>
          <a:lstStyle/>
          <a:p>
            <a:r>
              <a:rPr lang="pt-BR" sz="3200" dirty="0">
                <a:solidFill>
                  <a:srgbClr val="005822"/>
                </a:solidFill>
              </a:rPr>
              <a:t>Projeto de Lei de Conversão – PLV nº 2, de 2015 (referente à MP nº 661, de </a:t>
            </a:r>
            <a:r>
              <a:rPr lang="pt-BR" sz="3200" dirty="0" smtClean="0">
                <a:solidFill>
                  <a:srgbClr val="005822"/>
                </a:solidFill>
              </a:rPr>
              <a:t>2014, convertida na Lei nº 13.126, de 21 de maio de 2015)</a:t>
            </a:r>
            <a:endParaRPr lang="pt-BR" sz="3200" dirty="0">
              <a:solidFill>
                <a:srgbClr val="005822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1700808"/>
            <a:ext cx="8428046" cy="460851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t-BR" sz="2000" b="1" dirty="0" smtClean="0"/>
              <a:t>Veto da Presidencial – Mensagem </a:t>
            </a:r>
            <a:r>
              <a:rPr lang="pt-BR" sz="2000" b="1" dirty="0"/>
              <a:t>nº 156, de 21 de maio de 2015</a:t>
            </a:r>
            <a:r>
              <a:rPr lang="pt-BR" sz="2000" dirty="0"/>
              <a:t>: </a:t>
            </a:r>
            <a:endParaRPr lang="pt-BR" sz="2000" dirty="0" smtClean="0"/>
          </a:p>
          <a:p>
            <a:pPr marL="685800" lvl="1" algn="just">
              <a:buFont typeface="Arial" panose="020B0604020202020204" pitchFamily="34" charset="0"/>
              <a:buChar char="•"/>
            </a:pPr>
            <a:r>
              <a:rPr lang="pt-BR" sz="2000" dirty="0" smtClean="0"/>
              <a:t>comprometimento </a:t>
            </a:r>
            <a:r>
              <a:rPr lang="pt-BR" sz="2000" dirty="0"/>
              <a:t>da renda das famílias para além do desejável e de maneira incompatível com os princípios da atividade </a:t>
            </a:r>
            <a:r>
              <a:rPr lang="pt-BR" sz="2000" dirty="0" smtClean="0"/>
              <a:t>econômica </a:t>
            </a:r>
          </a:p>
          <a:p>
            <a:pPr marL="685800" lvl="1" algn="just">
              <a:buFont typeface="Arial" panose="020B0604020202020204" pitchFamily="34" charset="0"/>
              <a:buChar char="•"/>
            </a:pPr>
            <a:r>
              <a:rPr lang="pt-BR" sz="2000" dirty="0" smtClean="0"/>
              <a:t>elevação </a:t>
            </a:r>
            <a:r>
              <a:rPr lang="pt-BR" sz="2000" dirty="0"/>
              <a:t>do endividamento e </a:t>
            </a:r>
            <a:r>
              <a:rPr lang="pt-BR" sz="2000" dirty="0" smtClean="0"/>
              <a:t>possibilidade de ampliação </a:t>
            </a:r>
            <a:r>
              <a:rPr lang="pt-BR" sz="2000" dirty="0"/>
              <a:t>da inadimplência, prejudicando as próprias famílias e dificultando </a:t>
            </a:r>
            <a:r>
              <a:rPr lang="pt-BR" sz="2000" dirty="0" smtClean="0"/>
              <a:t>o </a:t>
            </a:r>
            <a:r>
              <a:rPr lang="pt-BR" sz="2000" dirty="0"/>
              <a:t>controle da </a:t>
            </a:r>
            <a:r>
              <a:rPr lang="pt-BR" sz="2000" dirty="0" smtClean="0"/>
              <a:t>inflação</a:t>
            </a:r>
            <a:r>
              <a:rPr lang="pt-BR" sz="2000" dirty="0"/>
              <a:t>;</a:t>
            </a:r>
            <a:endParaRPr lang="pt-BR" sz="2000" dirty="0" smtClean="0"/>
          </a:p>
          <a:p>
            <a:pPr marL="685800" lvl="1" algn="just">
              <a:buFont typeface="Arial" panose="020B0604020202020204" pitchFamily="34" charset="0"/>
              <a:buChar char="•"/>
            </a:pPr>
            <a:r>
              <a:rPr lang="pt-BR" sz="2000" dirty="0" smtClean="0"/>
              <a:t>revogação </a:t>
            </a:r>
            <a:r>
              <a:rPr lang="pt-BR" sz="2000" dirty="0"/>
              <a:t>de garantias importantes para a proteção do tomador, como as sanções às instituições financeiras que promovam indevidamente a retenção de valores superiores ao estabelecido em </a:t>
            </a:r>
            <a:r>
              <a:rPr lang="pt-BR" sz="2000" dirty="0" smtClean="0"/>
              <a:t>lei; e </a:t>
            </a:r>
          </a:p>
          <a:p>
            <a:pPr marL="685800" lvl="1" algn="just">
              <a:buFont typeface="Arial" panose="020B0604020202020204" pitchFamily="34" charset="0"/>
              <a:buChar char="•"/>
            </a:pPr>
            <a:r>
              <a:rPr lang="pt-BR" sz="2000" dirty="0" smtClean="0"/>
              <a:t>nesse sentido, manifestaram-se a Associação Brasileira de </a:t>
            </a:r>
            <a:r>
              <a:rPr lang="pt-BR" sz="2000" dirty="0" err="1" smtClean="0"/>
              <a:t>Procons</a:t>
            </a:r>
            <a:r>
              <a:rPr lang="pt-BR" sz="2000" dirty="0" smtClean="0"/>
              <a:t> - PROCONBRASIL, a Câmara de Defesa do Consumidor e Ordem Econômica do Ministério Público Federal e a Comissão Nacional de Defensores Públicos. </a:t>
            </a:r>
            <a:endParaRPr lang="pt-BR" sz="2000" dirty="0"/>
          </a:p>
        </p:txBody>
      </p:sp>
      <p:grpSp>
        <p:nvGrpSpPr>
          <p:cNvPr id="4" name="Grupo 3"/>
          <p:cNvGrpSpPr/>
          <p:nvPr/>
        </p:nvGrpSpPr>
        <p:grpSpPr>
          <a:xfrm>
            <a:off x="0" y="6448438"/>
            <a:ext cx="9144000" cy="409561"/>
            <a:chOff x="0" y="6448438"/>
            <a:chExt cx="9144000" cy="409561"/>
          </a:xfrm>
        </p:grpSpPr>
        <p:sp>
          <p:nvSpPr>
            <p:cNvPr id="5" name="Retângulo 4"/>
            <p:cNvSpPr/>
            <p:nvPr/>
          </p:nvSpPr>
          <p:spPr>
            <a:xfrm>
              <a:off x="0" y="6448438"/>
              <a:ext cx="9144000" cy="409561"/>
            </a:xfrm>
            <a:prstGeom prst="rect">
              <a:avLst/>
            </a:prstGeom>
            <a:solidFill>
              <a:srgbClr val="005822"/>
            </a:solidFill>
            <a:ln>
              <a:solidFill>
                <a:srgbClr val="0058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Picture 2" descr="C:\Users\janainacms\Desktop\Brasil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4368" y="6491983"/>
              <a:ext cx="939214" cy="315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466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07504" y="1700808"/>
            <a:ext cx="8928992" cy="4662942"/>
          </a:xfrm>
          <a:prstGeom prst="rect">
            <a:avLst/>
          </a:prstGeom>
          <a:solidFill>
            <a:schemeClr val="bg1"/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66382" cy="1224136"/>
          </a:xfrm>
        </p:spPr>
        <p:txBody>
          <a:bodyPr>
            <a:noAutofit/>
          </a:bodyPr>
          <a:lstStyle/>
          <a:p>
            <a:r>
              <a:rPr lang="pt-BR" sz="3200" dirty="0" smtClean="0">
                <a:solidFill>
                  <a:srgbClr val="005822"/>
                </a:solidFill>
              </a:rPr>
              <a:t>MP nº 681, de 10 de julho de 2015 </a:t>
            </a:r>
            <a:endParaRPr lang="pt-BR" sz="3200" dirty="0">
              <a:solidFill>
                <a:srgbClr val="005822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1700808"/>
            <a:ext cx="8428046" cy="460851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t-BR" sz="2400" b="1" dirty="0" smtClean="0"/>
              <a:t>Proposta intermediária </a:t>
            </a:r>
            <a:r>
              <a:rPr lang="pt-BR" sz="2400" b="1" dirty="0"/>
              <a:t>e mais </a:t>
            </a:r>
            <a:r>
              <a:rPr lang="pt-BR" sz="2400" b="1" dirty="0" smtClean="0"/>
              <a:t>razoável: </a:t>
            </a:r>
          </a:p>
          <a:p>
            <a:pPr lvl="1" indent="-342900" algn="just">
              <a:buFont typeface="Arial" panose="020B0604020202020204" pitchFamily="34" charset="0"/>
              <a:buChar char="•"/>
            </a:pPr>
            <a:r>
              <a:rPr lang="pt-BR" sz="2000" dirty="0" smtClean="0"/>
              <a:t>aumento moderado do limite do crédito consignado para cartões de crédito representa opção </a:t>
            </a:r>
            <a:r>
              <a:rPr lang="pt-BR" sz="2000" dirty="0"/>
              <a:t>pertinente para lidar com a contração do mercado de crédito sem trazer maiores riscos para as instituições financeiras e nem onerar demasiadamente os tomadores</a:t>
            </a:r>
            <a:endParaRPr lang="pt-BR" sz="2000" dirty="0" smtClean="0"/>
          </a:p>
          <a:p>
            <a:pPr lvl="1" indent="-342900" algn="just">
              <a:buFont typeface="Arial" panose="020B0604020202020204" pitchFamily="34" charset="0"/>
              <a:buChar char="•"/>
            </a:pPr>
            <a:r>
              <a:rPr lang="pt-BR" sz="2000" dirty="0" smtClean="0"/>
              <a:t>elevação </a:t>
            </a:r>
            <a:r>
              <a:rPr lang="pt-BR" sz="2000" dirty="0"/>
              <a:t>do limite de desconto em folha de pagamento em apenas </a:t>
            </a:r>
            <a:r>
              <a:rPr lang="pt-BR" sz="2000" b="1" u="sng" dirty="0" smtClean="0"/>
              <a:t>5%</a:t>
            </a:r>
            <a:r>
              <a:rPr lang="pt-BR" sz="2000" dirty="0" smtClean="0"/>
              <a:t>, </a:t>
            </a:r>
            <a:r>
              <a:rPr lang="pt-BR" sz="2000" dirty="0"/>
              <a:t>destinados exclusivamente a amortização de despesas contraídas por meio de cartão de </a:t>
            </a:r>
            <a:r>
              <a:rPr lang="pt-BR" sz="2000" dirty="0" smtClean="0"/>
              <a:t>crédito; e  </a:t>
            </a:r>
          </a:p>
          <a:p>
            <a:pPr lvl="1" indent="-342900" algn="just">
              <a:buFont typeface="Arial" panose="020B0604020202020204" pitchFamily="34" charset="0"/>
              <a:buChar char="•"/>
            </a:pPr>
            <a:r>
              <a:rPr lang="pt-BR" sz="2000" b="1" u="sng" dirty="0" smtClean="0"/>
              <a:t>não </a:t>
            </a:r>
            <a:r>
              <a:rPr lang="pt-BR" sz="2000" b="1" u="sng" dirty="0"/>
              <a:t>se revoga qualquer garantia </a:t>
            </a:r>
            <a:r>
              <a:rPr lang="pt-BR" sz="2000" dirty="0"/>
              <a:t>voltada para a proteção do consumidor e tampouco se modificam as previsões de sanções a serem aplicadas aos bancos que promovam indevidamente a retenção de valores superiores ao estabelecido </a:t>
            </a:r>
            <a:r>
              <a:rPr lang="pt-BR" sz="2000" dirty="0" smtClean="0"/>
              <a:t>legalmente. </a:t>
            </a:r>
            <a:endParaRPr lang="pt-BR" sz="2000" dirty="0"/>
          </a:p>
        </p:txBody>
      </p:sp>
      <p:grpSp>
        <p:nvGrpSpPr>
          <p:cNvPr id="4" name="Grupo 3"/>
          <p:cNvGrpSpPr/>
          <p:nvPr/>
        </p:nvGrpSpPr>
        <p:grpSpPr>
          <a:xfrm>
            <a:off x="0" y="6448438"/>
            <a:ext cx="9144000" cy="409561"/>
            <a:chOff x="0" y="6448438"/>
            <a:chExt cx="9144000" cy="409561"/>
          </a:xfrm>
        </p:grpSpPr>
        <p:sp>
          <p:nvSpPr>
            <p:cNvPr id="5" name="Retângulo 4"/>
            <p:cNvSpPr/>
            <p:nvPr/>
          </p:nvSpPr>
          <p:spPr>
            <a:xfrm>
              <a:off x="0" y="6448438"/>
              <a:ext cx="9144000" cy="409561"/>
            </a:xfrm>
            <a:prstGeom prst="rect">
              <a:avLst/>
            </a:prstGeom>
            <a:solidFill>
              <a:srgbClr val="005822"/>
            </a:solidFill>
            <a:ln>
              <a:solidFill>
                <a:srgbClr val="0058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Picture 2" descr="C:\Users\janainacms\Desktop\Brasil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4368" y="6491983"/>
              <a:ext cx="939214" cy="315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3322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2461</TotalTime>
  <Words>563</Words>
  <Application>Microsoft Office PowerPoint</Application>
  <PresentationFormat>Apresentação na tela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7" baseType="lpstr">
      <vt:lpstr>Tema do Office</vt:lpstr>
      <vt:lpstr>218ª Reunião Ordinária do  Conselho Nacional de Previdência Social – CNPS </vt:lpstr>
      <vt:lpstr>Contexto legal</vt:lpstr>
      <vt:lpstr>Política do crédito consignado </vt:lpstr>
      <vt:lpstr>Projeto de Lei de Conversão – PLV nº 2, de 2015 (referente à MP nº 661, de 2014)</vt:lpstr>
      <vt:lpstr>Projeto de Lei de Conversão – PLV nº 2, de 2015 (referente à MP nº 661, de 2014, convertida na Lei nº 13.126, de 21 de maio de 2015)</vt:lpstr>
      <vt:lpstr>MP nº 681, de 10 de julho de 2015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Tobias Uchoa dos Santos Pierre</dc:creator>
  <cp:lastModifiedBy>Silvana do Socorro Machado Rodrigues - MPS</cp:lastModifiedBy>
  <cp:revision>294</cp:revision>
  <cp:lastPrinted>2015-06-24T22:40:07Z</cp:lastPrinted>
  <dcterms:created xsi:type="dcterms:W3CDTF">2013-06-21T19:09:22Z</dcterms:created>
  <dcterms:modified xsi:type="dcterms:W3CDTF">2015-07-17T15:22:09Z</dcterms:modified>
</cp:coreProperties>
</file>